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DM Sans Bold" charset="0"/>
      <p:regular r:id="rId21"/>
    </p:embeddedFont>
    <p:embeddedFont>
      <p:font typeface="DM Sans Italics" panose="020B0604020202020204" charset="0"/>
      <p:regular r:id="rId22"/>
    </p:embeddedFont>
    <p:embeddedFont>
      <p:font typeface="Inter" panose="020B0604020202020204" charset="0"/>
      <p:regular r:id="rId23"/>
    </p:embeddedFont>
    <p:embeddedFont>
      <p:font typeface="Montserrat Light" panose="00000400000000000000" pitchFamily="2" charset="0"/>
      <p:regular r:id="rId24"/>
      <p:italic r:id="rId25"/>
    </p:embeddedFont>
    <p:embeddedFont>
      <p:font typeface="Norwester" panose="020B0604020202020204" charset="0"/>
      <p:regular r:id="rId26"/>
    </p:embeddedFont>
    <p:embeddedFont>
      <p:font typeface="Open Sauce" panose="020B0604020202020204" charset="0"/>
      <p:regular r:id="rId27"/>
    </p:embeddedFont>
    <p:embeddedFont>
      <p:font typeface="Oswald Bold" panose="020B0604020202020204" charset="0"/>
      <p:regular r:id="rId28"/>
    </p:embeddedFont>
    <p:embeddedFont>
      <p:font typeface="TAN Twinkle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SILVA K R K D it22151056" userId="74083fff-ca33-4d28-b729-7bd47c13e476" providerId="ADAL" clId="{EB6D3D41-EE53-4F90-8C64-6EC59B81052F}"/>
    <pc:docChg chg="modSld">
      <pc:chgData name="DE SILVA K R K D it22151056" userId="74083fff-ca33-4d28-b729-7bd47c13e476" providerId="ADAL" clId="{EB6D3D41-EE53-4F90-8C64-6EC59B81052F}" dt="2024-01-15T07:09:49.296" v="5" actId="1038"/>
      <pc:docMkLst>
        <pc:docMk/>
      </pc:docMkLst>
      <pc:sldChg chg="modSp mod">
        <pc:chgData name="DE SILVA K R K D it22151056" userId="74083fff-ca33-4d28-b729-7bd47c13e476" providerId="ADAL" clId="{EB6D3D41-EE53-4F90-8C64-6EC59B81052F}" dt="2024-01-15T07:09:49.296" v="5" actId="1038"/>
        <pc:sldMkLst>
          <pc:docMk/>
          <pc:sldMk cId="0" sldId="256"/>
        </pc:sldMkLst>
        <pc:spChg chg="mod">
          <ac:chgData name="DE SILVA K R K D it22151056" userId="74083fff-ca33-4d28-b729-7bd47c13e476" providerId="ADAL" clId="{EB6D3D41-EE53-4F90-8C64-6EC59B81052F}" dt="2024-01-15T07:09:49.296" v="5" actId="1038"/>
          <ac:spMkLst>
            <pc:docMk/>
            <pc:sldMk cId="0" sldId="25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457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437708" y="3312693"/>
            <a:ext cx="13412584" cy="4208864"/>
            <a:chOff x="0" y="0"/>
            <a:chExt cx="259018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90188" cy="812800"/>
            </a:xfrm>
            <a:custGeom>
              <a:avLst/>
              <a:gdLst/>
              <a:ahLst/>
              <a:cxnLst/>
              <a:rect l="l" t="t" r="r" b="b"/>
              <a:pathLst>
                <a:path w="2590188" h="812800">
                  <a:moveTo>
                    <a:pt x="0" y="0"/>
                  </a:moveTo>
                  <a:lnTo>
                    <a:pt x="2590188" y="0"/>
                  </a:lnTo>
                  <a:lnTo>
                    <a:pt x="259018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590188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612620" y="3966135"/>
            <a:ext cx="7315200" cy="2354729"/>
          </a:xfrm>
          <a:custGeom>
            <a:avLst/>
            <a:gdLst/>
            <a:ahLst/>
            <a:cxnLst/>
            <a:rect l="l" t="t" r="r" b="b"/>
            <a:pathLst>
              <a:path w="7315200" h="2354729">
                <a:moveTo>
                  <a:pt x="0" y="0"/>
                </a:moveTo>
                <a:lnTo>
                  <a:pt x="7315200" y="0"/>
                </a:lnTo>
                <a:lnTo>
                  <a:pt x="7315200" y="2354730"/>
                </a:lnTo>
                <a:lnTo>
                  <a:pt x="0" y="2354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690149" y="4348786"/>
            <a:ext cx="12907703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HACKING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AUTOMOTIVE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17389" y="7896110"/>
            <a:ext cx="6241911" cy="262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1">
                <a:solidFill>
                  <a:srgbClr val="231F20"/>
                </a:solidFill>
                <a:latin typeface="Canva Sans Bold"/>
              </a:rPr>
              <a:t>IT22151056</a:t>
            </a:r>
          </a:p>
          <a:p>
            <a:pPr algn="ctr">
              <a:lnSpc>
                <a:spcPts val="6988"/>
              </a:lnSpc>
            </a:pPr>
            <a:r>
              <a:rPr lang="en-US" sz="4991">
                <a:solidFill>
                  <a:srgbClr val="231F20"/>
                </a:solidFill>
                <a:latin typeface="Canva Sans Bold"/>
              </a:rPr>
              <a:t>De Silva K.R.K.D</a:t>
            </a:r>
          </a:p>
          <a:p>
            <a:pPr algn="ctr">
              <a:lnSpc>
                <a:spcPts val="6988"/>
              </a:lnSpc>
            </a:pPr>
            <a:endParaRPr lang="en-US" sz="4991">
              <a:solidFill>
                <a:srgbClr val="231F2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589541" y="5489801"/>
            <a:ext cx="14955594" cy="13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0716" y="6518391"/>
            <a:ext cx="3204526" cy="261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544" spc="249">
                <a:solidFill>
                  <a:srgbClr val="231F20"/>
                </a:solidFill>
                <a:latin typeface="DM Sans"/>
              </a:rPr>
              <a:t>Mandates a CSMS for automakers, guaranteeing ongoing safety assessments and risk mitigation.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9451" y="5922497"/>
            <a:ext cx="3467055" cy="52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1" spc="299">
                <a:solidFill>
                  <a:srgbClr val="231F20"/>
                </a:solidFill>
                <a:latin typeface="DM Sans Bold"/>
              </a:rPr>
              <a:t>UNECE R 155</a:t>
            </a:r>
          </a:p>
        </p:txBody>
      </p:sp>
      <p:sp>
        <p:nvSpPr>
          <p:cNvPr id="12" name="Freeform 12"/>
          <p:cNvSpPr/>
          <p:nvPr/>
        </p:nvSpPr>
        <p:spPr>
          <a:xfrm>
            <a:off x="8130227" y="202191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8893459" y="525962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05356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242933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4006165" y="525962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242933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67310" y="6426582"/>
            <a:ext cx="3204526" cy="333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DM Sans"/>
              </a:rPr>
              <a:t>Sets cybersecurity standards for vehicle lifecycles, aiming for legal enforceability in the automotive industry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59776" y="5922497"/>
            <a:ext cx="3568448" cy="52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1" spc="299">
                <a:solidFill>
                  <a:srgbClr val="231F20"/>
                </a:solidFill>
                <a:latin typeface="DM Sans Bold"/>
              </a:rPr>
              <a:t>ISO/SAE 21434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98252" y="6518391"/>
            <a:ext cx="3204526" cy="305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544" spc="249">
                <a:solidFill>
                  <a:srgbClr val="231F20"/>
                </a:solidFill>
                <a:latin typeface="DM Sans"/>
              </a:rPr>
              <a:t>Enforces global cybersecurity and software update standards for new passenger vehicles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57024" y="5960733"/>
            <a:ext cx="3169805" cy="52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1" spc="299">
                <a:solidFill>
                  <a:srgbClr val="231F20"/>
                </a:solidFill>
                <a:latin typeface="DM Sans Bold"/>
              </a:rPr>
              <a:t>UNECE WP.29</a:t>
            </a:r>
          </a:p>
        </p:txBody>
      </p:sp>
      <p:sp>
        <p:nvSpPr>
          <p:cNvPr id="26" name="Freeform 26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845846" y="528002"/>
            <a:ext cx="12647454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Canva Sans Bold"/>
              </a:rPr>
              <a:t>Industry Collaboration and Standards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653105" y="1028700"/>
            <a:ext cx="5784266" cy="8448035"/>
          </a:xfrm>
          <a:custGeom>
            <a:avLst/>
            <a:gdLst/>
            <a:ahLst/>
            <a:cxnLst/>
            <a:rect l="l" t="t" r="r" b="b"/>
            <a:pathLst>
              <a:path w="5784266" h="8448035">
                <a:moveTo>
                  <a:pt x="0" y="0"/>
                </a:moveTo>
                <a:lnTo>
                  <a:pt x="5784266" y="0"/>
                </a:lnTo>
                <a:lnTo>
                  <a:pt x="5784266" y="8448035"/>
                </a:lnTo>
                <a:lnTo>
                  <a:pt x="0" y="8448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51" r="-28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780065" y="3600450"/>
            <a:ext cx="4580816" cy="4426724"/>
            <a:chOff x="0" y="0"/>
            <a:chExt cx="1206470" cy="11658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6470" cy="1165886"/>
            </a:xfrm>
            <a:custGeom>
              <a:avLst/>
              <a:gdLst/>
              <a:ahLst/>
              <a:cxnLst/>
              <a:rect l="l" t="t" r="r" b="b"/>
              <a:pathLst>
                <a:path w="1206470" h="1165886">
                  <a:moveTo>
                    <a:pt x="0" y="0"/>
                  </a:moveTo>
                  <a:lnTo>
                    <a:pt x="1206470" y="0"/>
                  </a:lnTo>
                  <a:lnTo>
                    <a:pt x="1206470" y="1165886"/>
                  </a:lnTo>
                  <a:lnTo>
                    <a:pt x="0" y="1165886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06470" cy="1184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110799" y="3756412"/>
            <a:ext cx="3919347" cy="4114800"/>
          </a:xfrm>
          <a:custGeom>
            <a:avLst/>
            <a:gdLst/>
            <a:ahLst/>
            <a:cxnLst/>
            <a:rect l="l" t="t" r="r" b="b"/>
            <a:pathLst>
              <a:path w="3919347" h="4114800">
                <a:moveTo>
                  <a:pt x="0" y="0"/>
                </a:moveTo>
                <a:lnTo>
                  <a:pt x="3919347" y="0"/>
                </a:lnTo>
                <a:lnTo>
                  <a:pt x="3919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77005" y="782475"/>
            <a:ext cx="10676100" cy="256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FUTURE DEVELOPMENT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556498"/>
            <a:ext cx="7135049" cy="453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645" lvl="1" indent="-322823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The Security of Autonomous Vehicles</a:t>
            </a:r>
          </a:p>
          <a:p>
            <a:pPr marL="645645" lvl="1" indent="-322823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Supply chain security</a:t>
            </a:r>
          </a:p>
          <a:p>
            <a:pPr marL="645645" lvl="1" indent="-322823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Data Privacy and Regulations</a:t>
            </a:r>
          </a:p>
          <a:p>
            <a:pPr marL="645645" lvl="1" indent="-322823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Integration with Smart Infrastructure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11645094" y="-9451961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85749" y="3285294"/>
            <a:ext cx="10046979" cy="535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220" lvl="1" indent="-408110">
              <a:lnSpc>
                <a:spcPts val="7107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DM Sans Italics"/>
              </a:rPr>
              <a:t>Vehicle attacks are gradually increasing every year.</a:t>
            </a:r>
          </a:p>
          <a:p>
            <a:pPr marL="816220" lvl="1" indent="-408110">
              <a:lnSpc>
                <a:spcPts val="7107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DM Sans Italics"/>
              </a:rPr>
              <a:t>Automobiles have a greater impact on people's lives.</a:t>
            </a:r>
          </a:p>
          <a:p>
            <a:pPr marL="816220" lvl="1" indent="-408110">
              <a:lnSpc>
                <a:spcPts val="7107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DM Sans"/>
              </a:rPr>
              <a:t>More focus is needed for the safety of automobile.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5749" y="866775"/>
            <a:ext cx="9596553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486529" y="2987638"/>
            <a:ext cx="4354286" cy="4114800"/>
          </a:xfrm>
          <a:custGeom>
            <a:avLst/>
            <a:gdLst/>
            <a:ahLst/>
            <a:cxnLst/>
            <a:rect l="l" t="t" r="r" b="b"/>
            <a:pathLst>
              <a:path w="4354286" h="4114800">
                <a:moveTo>
                  <a:pt x="0" y="0"/>
                </a:moveTo>
                <a:lnTo>
                  <a:pt x="4354286" y="0"/>
                </a:lnTo>
                <a:lnTo>
                  <a:pt x="4354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57200" y="6825234"/>
            <a:ext cx="7315200" cy="2414016"/>
          </a:xfrm>
          <a:custGeom>
            <a:avLst/>
            <a:gdLst/>
            <a:ahLst/>
            <a:cxnLst/>
            <a:rect l="l" t="t" r="r" b="b"/>
            <a:pathLst>
              <a:path w="7315200" h="2414016">
                <a:moveTo>
                  <a:pt x="0" y="0"/>
                </a:moveTo>
                <a:lnTo>
                  <a:pt x="7315200" y="0"/>
                </a:lnTo>
                <a:lnTo>
                  <a:pt x="7315200" y="2414016"/>
                </a:lnTo>
                <a:lnTo>
                  <a:pt x="0" y="241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571750" y="7984617"/>
            <a:ext cx="36702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spc="689">
                <a:solidFill>
                  <a:srgbClr val="000000"/>
                </a:solidFill>
                <a:latin typeface="Inter"/>
              </a:rPr>
              <a:t>THANKS!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1750" y="2273159"/>
            <a:ext cx="9506980" cy="12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AN Twinkle"/>
              </a:rPr>
              <a:t>THE END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609794" y="6964592"/>
            <a:ext cx="6678206" cy="3322408"/>
          </a:xfrm>
          <a:custGeom>
            <a:avLst/>
            <a:gdLst/>
            <a:ahLst/>
            <a:cxnLst/>
            <a:rect l="l" t="t" r="r" b="b"/>
            <a:pathLst>
              <a:path w="6678206" h="3322408">
                <a:moveTo>
                  <a:pt x="0" y="0"/>
                </a:moveTo>
                <a:lnTo>
                  <a:pt x="6678206" y="0"/>
                </a:lnTo>
                <a:lnTo>
                  <a:pt x="6678206" y="3322408"/>
                </a:lnTo>
                <a:lnTo>
                  <a:pt x="0" y="3322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236347" y="91440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ABSTRACT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9894" y="3090501"/>
            <a:ext cx="14698170" cy="646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Today’s vehicles are connected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various methods used by to compromise the security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      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            </a:t>
            </a:r>
            <a:r>
              <a:rPr lang="en-US" sz="5199">
                <a:solidFill>
                  <a:srgbClr val="231F20"/>
                </a:solidFill>
                <a:latin typeface="Canva Sans Bold"/>
              </a:rPr>
              <a:t>Final Impacts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Loss of data and money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Loss of lives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12905" y="2851131"/>
            <a:ext cx="9360985" cy="6049112"/>
            <a:chOff x="0" y="0"/>
            <a:chExt cx="3586598" cy="2317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86599" cy="2317677"/>
            </a:xfrm>
            <a:custGeom>
              <a:avLst/>
              <a:gdLst/>
              <a:ahLst/>
              <a:cxnLst/>
              <a:rect l="l" t="t" r="r" b="b"/>
              <a:pathLst>
                <a:path w="3586599" h="2317677">
                  <a:moveTo>
                    <a:pt x="0" y="0"/>
                  </a:moveTo>
                  <a:lnTo>
                    <a:pt x="3586599" y="0"/>
                  </a:lnTo>
                  <a:lnTo>
                    <a:pt x="3586599" y="2317677"/>
                  </a:lnTo>
                  <a:lnTo>
                    <a:pt x="0" y="2317677"/>
                  </a:lnTo>
                  <a:close/>
                </a:path>
              </a:pathLst>
            </a:custGeom>
            <a:solidFill>
              <a:srgbClr val="E9EA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586598" cy="2336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409575" y="167812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5486400" h="82296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6000"/>
            </a:blip>
            <a:stretch>
              <a:fillRect/>
            </a:stretch>
          </a:blipFill>
          <a:ln cap="sq">
            <a:noFill/>
            <a:prstDash val="sysDot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890813"/>
            <a:ext cx="11655127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73470" y="3179354"/>
            <a:ext cx="7836105" cy="6510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vehicles are one of the most sold items in the market</a:t>
            </a:r>
          </a:p>
          <a:p>
            <a:pPr>
              <a:lnSpc>
                <a:spcPts val="4306"/>
              </a:lnSpc>
            </a:pPr>
            <a:endParaRPr lang="en-US" sz="3120" spc="30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Today’s vehicles come loaded with</a:t>
            </a:r>
          </a:p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computerized technology</a:t>
            </a:r>
          </a:p>
          <a:p>
            <a:pPr>
              <a:lnSpc>
                <a:spcPts val="4306"/>
              </a:lnSpc>
            </a:pPr>
            <a:endParaRPr lang="en-US" sz="3120" spc="30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They have many kind of vulnerabilities</a:t>
            </a:r>
          </a:p>
          <a:p>
            <a:pPr>
              <a:lnSpc>
                <a:spcPts val="4306"/>
              </a:lnSpc>
            </a:pPr>
            <a:endParaRPr lang="en-US" sz="3120" spc="30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4306"/>
              </a:lnSpc>
            </a:pPr>
            <a:endParaRPr lang="en-US" sz="3120" spc="30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4306"/>
              </a:lnSpc>
            </a:pPr>
            <a:endParaRPr lang="en-US" sz="3120" spc="305">
              <a:solidFill>
                <a:srgbClr val="231F20"/>
              </a:solidFill>
              <a:latin typeface="DM Sans"/>
            </a:endParaRPr>
          </a:p>
          <a:p>
            <a:pPr marL="0" lvl="0" indent="0" algn="l">
              <a:lnSpc>
                <a:spcPts val="4306"/>
              </a:lnSpc>
              <a:spcBef>
                <a:spcPct val="0"/>
              </a:spcBef>
            </a:pPr>
            <a:endParaRPr lang="en-US" sz="3120" spc="305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626055" y="4959016"/>
            <a:ext cx="903337" cy="916671"/>
          </a:xfrm>
          <a:custGeom>
            <a:avLst/>
            <a:gdLst/>
            <a:ahLst/>
            <a:cxnLst/>
            <a:rect l="l" t="t" r="r" b="b"/>
            <a:pathLst>
              <a:path w="903337" h="916671">
                <a:moveTo>
                  <a:pt x="0" y="0"/>
                </a:moveTo>
                <a:lnTo>
                  <a:pt x="903338" y="0"/>
                </a:lnTo>
                <a:lnTo>
                  <a:pt x="903338" y="916671"/>
                </a:lnTo>
                <a:lnTo>
                  <a:pt x="0" y="91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670132" y="6467911"/>
            <a:ext cx="903337" cy="916671"/>
          </a:xfrm>
          <a:custGeom>
            <a:avLst/>
            <a:gdLst/>
            <a:ahLst/>
            <a:cxnLst/>
            <a:rect l="l" t="t" r="r" b="b"/>
            <a:pathLst>
              <a:path w="903337" h="916671">
                <a:moveTo>
                  <a:pt x="0" y="0"/>
                </a:moveTo>
                <a:lnTo>
                  <a:pt x="903338" y="0"/>
                </a:lnTo>
                <a:lnTo>
                  <a:pt x="903338" y="916671"/>
                </a:lnTo>
                <a:lnTo>
                  <a:pt x="0" y="91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626055" y="3309750"/>
            <a:ext cx="903337" cy="916671"/>
          </a:xfrm>
          <a:custGeom>
            <a:avLst/>
            <a:gdLst/>
            <a:ahLst/>
            <a:cxnLst/>
            <a:rect l="l" t="t" r="r" b="b"/>
            <a:pathLst>
              <a:path w="903337" h="916671">
                <a:moveTo>
                  <a:pt x="0" y="0"/>
                </a:moveTo>
                <a:lnTo>
                  <a:pt x="903338" y="0"/>
                </a:lnTo>
                <a:lnTo>
                  <a:pt x="903338" y="916671"/>
                </a:lnTo>
                <a:lnTo>
                  <a:pt x="0" y="91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06623" y="404713"/>
            <a:ext cx="10874754" cy="131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7825" spc="766">
                <a:solidFill>
                  <a:srgbClr val="FFFFFF"/>
                </a:solidFill>
                <a:latin typeface="Oswald Bold"/>
              </a:rPr>
              <a:t>EVOLUTION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96883" y="4227468"/>
            <a:ext cx="10951206" cy="46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878" lvl="1" indent="-334439">
              <a:lnSpc>
                <a:spcPts val="4275"/>
              </a:lnSpc>
              <a:buFont typeface="Arial"/>
              <a:buChar char="•"/>
            </a:pPr>
            <a:r>
              <a:rPr lang="en-US" sz="3098" spc="303">
                <a:solidFill>
                  <a:srgbClr val="F5FFF5"/>
                </a:solidFill>
                <a:latin typeface="DM Sans"/>
              </a:rPr>
              <a:t>Automotive hacking has a history of almost 20 years</a:t>
            </a:r>
          </a:p>
          <a:p>
            <a:pPr>
              <a:lnSpc>
                <a:spcPts val="3999"/>
              </a:lnSpc>
            </a:pPr>
            <a:endParaRPr lang="en-US" sz="3098" spc="303">
              <a:solidFill>
                <a:srgbClr val="F5FFF5"/>
              </a:solidFill>
              <a:latin typeface="DM Sans"/>
            </a:endParaRPr>
          </a:p>
          <a:p>
            <a:pPr>
              <a:lnSpc>
                <a:spcPts val="4965"/>
              </a:lnSpc>
            </a:pPr>
            <a:r>
              <a:rPr lang="en-US" sz="3598" spc="352">
                <a:solidFill>
                  <a:srgbClr val="F5FFF5"/>
                </a:solidFill>
                <a:latin typeface="DM Sans"/>
              </a:rPr>
              <a:t>     </a:t>
            </a:r>
            <a:r>
              <a:rPr lang="en-US" sz="3598" spc="352">
                <a:solidFill>
                  <a:srgbClr val="F5FFF5"/>
                </a:solidFill>
                <a:latin typeface="DM Sans Bold"/>
              </a:rPr>
              <a:t>Major Incidents</a:t>
            </a:r>
          </a:p>
          <a:p>
            <a:pPr marL="733647" lvl="1" indent="-366823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2010 - ECU Control</a:t>
            </a:r>
          </a:p>
          <a:p>
            <a:pPr marL="733647" lvl="1" indent="-366823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2015 - Miller and Valasek's Jeep Hack</a:t>
            </a:r>
          </a:p>
          <a:p>
            <a:pPr marL="733647" lvl="1" indent="-366823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2015 - Tesla Model S</a:t>
            </a:r>
          </a:p>
          <a:p>
            <a:pPr marL="733647" lvl="1" indent="-366823" algn="l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2016 - Jeep Theft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88065"/>
            <a:ext cx="8988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Historical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23973" y="857250"/>
            <a:ext cx="14235327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TYPE OF ACCESSS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89773" y="4935562"/>
            <a:ext cx="8498227" cy="5351438"/>
          </a:xfrm>
          <a:custGeom>
            <a:avLst/>
            <a:gdLst/>
            <a:ahLst/>
            <a:cxnLst/>
            <a:rect l="l" t="t" r="r" b="b"/>
            <a:pathLst>
              <a:path w="8498227" h="5351438">
                <a:moveTo>
                  <a:pt x="0" y="0"/>
                </a:moveTo>
                <a:lnTo>
                  <a:pt x="8498227" y="0"/>
                </a:lnTo>
                <a:lnTo>
                  <a:pt x="8498227" y="5351438"/>
                </a:lnTo>
                <a:lnTo>
                  <a:pt x="0" y="5351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35" r="-4490" b="-33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96883" y="4621237"/>
            <a:ext cx="10951206" cy="396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004" lvl="1" indent="-410002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physical access</a:t>
            </a:r>
          </a:p>
          <a:p>
            <a:pPr marL="820004" lvl="1" indent="-410002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Keyless Entry</a:t>
            </a:r>
          </a:p>
          <a:p>
            <a:pPr marL="820004" lvl="1" indent="-410002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Telematics</a:t>
            </a:r>
          </a:p>
          <a:p>
            <a:pPr marL="820004" lvl="1" indent="-410002" algn="l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Smartphone Access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799999">
            <a:off x="-2664014" y="-625152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3738" y="0"/>
            <a:ext cx="17840525" cy="10399141"/>
          </a:xfrm>
          <a:custGeom>
            <a:avLst/>
            <a:gdLst/>
            <a:ahLst/>
            <a:cxnLst/>
            <a:rect l="l" t="t" r="r" b="b"/>
            <a:pathLst>
              <a:path w="17840525" h="10399141">
                <a:moveTo>
                  <a:pt x="0" y="0"/>
                </a:moveTo>
                <a:lnTo>
                  <a:pt x="17840524" y="0"/>
                </a:lnTo>
                <a:lnTo>
                  <a:pt x="17840524" y="10399141"/>
                </a:lnTo>
                <a:lnTo>
                  <a:pt x="0" y="10399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4000"/>
            </a:blip>
            <a:stretch>
              <a:fillRect t="-7185" b="-718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57613" y="3137194"/>
            <a:ext cx="2932415" cy="1175681"/>
            <a:chOff x="0" y="0"/>
            <a:chExt cx="1075555" cy="43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431218"/>
            </a:xfrm>
            <a:custGeom>
              <a:avLst/>
              <a:gdLst/>
              <a:ahLst/>
              <a:cxnLst/>
              <a:rect l="l" t="t" r="r" b="b"/>
              <a:pathLst>
                <a:path w="1075555" h="431218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49374"/>
                  </a:lnTo>
                  <a:cubicBezTo>
                    <a:pt x="1075555" y="394575"/>
                    <a:pt x="1038913" y="431218"/>
                    <a:pt x="993712" y="431218"/>
                  </a:cubicBezTo>
                  <a:lnTo>
                    <a:pt x="81844" y="431218"/>
                  </a:lnTo>
                  <a:cubicBezTo>
                    <a:pt x="60137" y="431218"/>
                    <a:pt x="39320" y="422595"/>
                    <a:pt x="23971" y="407247"/>
                  </a:cubicBezTo>
                  <a:cubicBezTo>
                    <a:pt x="8623" y="391898"/>
                    <a:pt x="0" y="371081"/>
                    <a:pt x="0" y="349374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450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90027" y="4962849"/>
            <a:ext cx="2932415" cy="2351362"/>
            <a:chOff x="0" y="0"/>
            <a:chExt cx="1075555" cy="8624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61103" y="5639327"/>
            <a:ext cx="2932415" cy="1674884"/>
            <a:chOff x="0" y="0"/>
            <a:chExt cx="1075555" cy="6143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614316"/>
            </a:xfrm>
            <a:custGeom>
              <a:avLst/>
              <a:gdLst/>
              <a:ahLst/>
              <a:cxnLst/>
              <a:rect l="l" t="t" r="r" b="b"/>
              <a:pathLst>
                <a:path w="1075555" h="61431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532473"/>
                  </a:lnTo>
                  <a:cubicBezTo>
                    <a:pt x="1075555" y="577674"/>
                    <a:pt x="1038913" y="614316"/>
                    <a:pt x="993712" y="614316"/>
                  </a:cubicBezTo>
                  <a:lnTo>
                    <a:pt x="81844" y="614316"/>
                  </a:lnTo>
                  <a:cubicBezTo>
                    <a:pt x="60137" y="614316"/>
                    <a:pt x="39320" y="605694"/>
                    <a:pt x="23971" y="590345"/>
                  </a:cubicBezTo>
                  <a:cubicBezTo>
                    <a:pt x="8623" y="574996"/>
                    <a:pt x="0" y="554179"/>
                    <a:pt x="0" y="532473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633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13748" y="332628"/>
            <a:ext cx="12579770" cy="242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04"/>
              </a:lnSpc>
              <a:spcBef>
                <a:spcPct val="0"/>
              </a:spcBef>
            </a:pPr>
            <a:r>
              <a:rPr lang="en-US" sz="7032" spc="689">
                <a:solidFill>
                  <a:srgbClr val="231F20"/>
                </a:solidFill>
                <a:latin typeface="Oswald Bold"/>
              </a:rPr>
              <a:t>VULNERABILITIES IN TODAY’S AUTOMOBILES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6626" y="3258748"/>
            <a:ext cx="2534389" cy="55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8"/>
              </a:lnSpc>
            </a:pPr>
            <a:r>
              <a:rPr lang="en-US" sz="3270">
                <a:solidFill>
                  <a:srgbClr val="100F0D"/>
                </a:solidFill>
                <a:latin typeface="Montserrat Light"/>
              </a:rPr>
              <a:t>Door Locks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89040" y="5333290"/>
            <a:ext cx="2534389" cy="155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100F0D"/>
                </a:solidFill>
                <a:latin typeface="Montserrat Light"/>
              </a:rPr>
              <a:t>In-vehicle infotainment systems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60116" y="5888382"/>
            <a:ext cx="2534389" cy="111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>
                <a:solidFill>
                  <a:srgbClr val="100F0D"/>
                </a:solidFill>
                <a:latin typeface="Montserrat Light"/>
              </a:rPr>
              <a:t>Telematics systems</a:t>
            </a:r>
          </a:p>
        </p:txBody>
      </p:sp>
      <p:sp>
        <p:nvSpPr>
          <p:cNvPr id="17" name="Freeform 17"/>
          <p:cNvSpPr/>
          <p:nvPr/>
        </p:nvSpPr>
        <p:spPr>
          <a:xfrm rot="887923">
            <a:off x="-5674867" y="486308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7510567" y="3137194"/>
            <a:ext cx="2932415" cy="2351362"/>
            <a:chOff x="0" y="0"/>
            <a:chExt cx="1075555" cy="8624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709580" y="3507728"/>
            <a:ext cx="2534389" cy="160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8"/>
              </a:lnSpc>
            </a:pPr>
            <a:r>
              <a:rPr lang="en-US" sz="3070">
                <a:solidFill>
                  <a:srgbClr val="100F0D"/>
                </a:solidFill>
                <a:latin typeface="Montserrat Light"/>
              </a:rPr>
              <a:t>Systems for-on board diagnostics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118657" y="3137194"/>
            <a:ext cx="2932415" cy="2351362"/>
            <a:chOff x="0" y="0"/>
            <a:chExt cx="1075555" cy="8624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317670" y="3409519"/>
            <a:ext cx="2534389" cy="155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100F0D"/>
                </a:solidFill>
                <a:latin typeface="Montserrat Light"/>
              </a:rPr>
              <a:t>Gatekeeper and Protocol Vulnerability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6022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26115" y="1135664"/>
            <a:ext cx="6217885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IMPACTS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7726" y="4733925"/>
            <a:ext cx="8078296" cy="220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183" lvl="1" indent="-431091">
              <a:lnSpc>
                <a:spcPts val="9025"/>
              </a:lnSpc>
              <a:buFont typeface="Arial"/>
              <a:buChar char="•"/>
            </a:pPr>
            <a:r>
              <a:rPr lang="en-US" sz="3993" spc="391">
                <a:solidFill>
                  <a:srgbClr val="F5FFF5"/>
                </a:solidFill>
                <a:latin typeface="DM Sans"/>
              </a:rPr>
              <a:t>Remote Control Takeover</a:t>
            </a:r>
          </a:p>
          <a:p>
            <a:pPr marL="862184" lvl="1" indent="-431092" algn="l">
              <a:lnSpc>
                <a:spcPts val="9025"/>
              </a:lnSpc>
              <a:buFont typeface="Arial"/>
              <a:buChar char="•"/>
            </a:pPr>
            <a:r>
              <a:rPr lang="en-US" sz="3993" spc="391">
                <a:solidFill>
                  <a:srgbClr val="F5FFF5"/>
                </a:solidFill>
                <a:latin typeface="DM Sans"/>
              </a:rPr>
              <a:t>Data Theft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44227" y="4096871"/>
            <a:ext cx="8085701" cy="377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3"/>
              </a:lnSpc>
              <a:spcBef>
                <a:spcPct val="0"/>
              </a:spcBef>
            </a:pPr>
            <a:r>
              <a:rPr lang="en-US" sz="7314">
                <a:solidFill>
                  <a:srgbClr val="231F20"/>
                </a:solidFill>
                <a:latin typeface="Oswald Bold"/>
              </a:rPr>
              <a:t>LOSE UP TO $24 BILLION IN THE NEXT 5 YEARS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03506" y="7482953"/>
            <a:ext cx="6460902" cy="5038633"/>
            <a:chOff x="0" y="0"/>
            <a:chExt cx="8614536" cy="6718177"/>
          </a:xfrm>
        </p:grpSpPr>
        <p:sp>
          <p:nvSpPr>
            <p:cNvPr id="14" name="TextBox 14"/>
            <p:cNvSpPr txBox="1"/>
            <p:nvPr/>
          </p:nvSpPr>
          <p:spPr>
            <a:xfrm>
              <a:off x="982738" y="6381820"/>
              <a:ext cx="747081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567648" y="6381820"/>
              <a:ext cx="803153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178889" y="6381820"/>
              <a:ext cx="806564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792449" y="6381820"/>
              <a:ext cx="805336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405804" y="6381820"/>
              <a:ext cx="804518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5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549806" y="153891"/>
              <a:ext cx="8064730" cy="6125532"/>
              <a:chOff x="0" y="0"/>
              <a:chExt cx="12512323" cy="95036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6350"/>
                <a:ext cx="125123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12323" h="12700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0" y="2369571"/>
                <a:ext cx="125123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12323" h="12700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0" y="4745492"/>
                <a:ext cx="125123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12323" h="12700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7121413"/>
                <a:ext cx="125123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12323" h="12700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0" y="9497333"/>
                <a:ext cx="125123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12323" h="12700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228" y="-28575"/>
              <a:ext cx="417607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40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502808"/>
              <a:ext cx="418835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30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411" y="3034191"/>
              <a:ext cx="415424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20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9483" y="4565574"/>
              <a:ext cx="359352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10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72582" y="6096957"/>
              <a:ext cx="246253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0 </a:t>
              </a:r>
            </a:p>
          </p:txBody>
        </p: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1176194" y="586359"/>
              <a:ext cx="6811955" cy="3116660"/>
              <a:chOff x="971832" y="670968"/>
              <a:chExt cx="10568659" cy="483545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971832" y="3294075"/>
                <a:ext cx="2814034" cy="2211104"/>
              </a:xfrm>
              <a:custGeom>
                <a:avLst/>
                <a:gdLst/>
                <a:ahLst/>
                <a:cxnLst/>
                <a:rect l="l" t="t" r="r" b="b"/>
                <a:pathLst>
                  <a:path w="2814034" h="2211104">
                    <a:moveTo>
                      <a:pt x="558800" y="1932951"/>
                    </a:moveTo>
                    <a:cubicBezTo>
                      <a:pt x="558112" y="1779130"/>
                      <a:pt x="433223" y="1654798"/>
                      <a:pt x="279400" y="1654798"/>
                    </a:cubicBezTo>
                    <a:cubicBezTo>
                      <a:pt x="125578" y="1654798"/>
                      <a:pt x="688" y="1779130"/>
                      <a:pt x="0" y="1932951"/>
                    </a:cubicBezTo>
                    <a:cubicBezTo>
                      <a:pt x="688" y="2086771"/>
                      <a:pt x="125578" y="2211104"/>
                      <a:pt x="279400" y="2211104"/>
                    </a:cubicBezTo>
                    <a:cubicBezTo>
                      <a:pt x="433223" y="2211104"/>
                      <a:pt x="558112" y="2086771"/>
                      <a:pt x="558800" y="1932951"/>
                    </a:cubicBezTo>
                    <a:close/>
                    <a:moveTo>
                      <a:pt x="262117" y="1910196"/>
                    </a:moveTo>
                    <a:cubicBezTo>
                      <a:pt x="249631" y="1919767"/>
                      <a:pt x="247231" y="1937630"/>
                      <a:pt x="256746" y="1950158"/>
                    </a:cubicBezTo>
                    <a:cubicBezTo>
                      <a:pt x="266262" y="1962686"/>
                      <a:pt x="284114" y="1965166"/>
                      <a:pt x="296684" y="1955706"/>
                    </a:cubicBezTo>
                    <a:lnTo>
                      <a:pt x="2799149" y="54970"/>
                    </a:lnTo>
                    <a:cubicBezTo>
                      <a:pt x="2811634" y="45398"/>
                      <a:pt x="2814034" y="27536"/>
                      <a:pt x="2804519" y="15008"/>
                    </a:cubicBezTo>
                    <a:cubicBezTo>
                      <a:pt x="2795004" y="2480"/>
                      <a:pt x="2777152" y="0"/>
                      <a:pt x="2764581" y="9459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3474297" y="3048136"/>
                <a:ext cx="2813534" cy="1022653"/>
              </a:xfrm>
              <a:custGeom>
                <a:avLst/>
                <a:gdLst/>
                <a:ahLst/>
                <a:cxnLst/>
                <a:rect l="l" t="t" r="r" b="b"/>
                <a:pathLst>
                  <a:path w="2813534" h="1022653">
                    <a:moveTo>
                      <a:pt x="558800" y="278153"/>
                    </a:moveTo>
                    <a:cubicBezTo>
                      <a:pt x="558112" y="124333"/>
                      <a:pt x="433222" y="0"/>
                      <a:pt x="279400" y="0"/>
                    </a:cubicBezTo>
                    <a:cubicBezTo>
                      <a:pt x="125578" y="0"/>
                      <a:pt x="688" y="124333"/>
                      <a:pt x="0" y="278153"/>
                    </a:cubicBezTo>
                    <a:cubicBezTo>
                      <a:pt x="688" y="431974"/>
                      <a:pt x="125578" y="556306"/>
                      <a:pt x="279400" y="556306"/>
                    </a:cubicBezTo>
                    <a:cubicBezTo>
                      <a:pt x="433222" y="556306"/>
                      <a:pt x="558112" y="431974"/>
                      <a:pt x="558800" y="278153"/>
                    </a:cubicBezTo>
                    <a:close/>
                    <a:moveTo>
                      <a:pt x="287228" y="250671"/>
                    </a:moveTo>
                    <a:cubicBezTo>
                      <a:pt x="272079" y="246430"/>
                      <a:pt x="256350" y="255231"/>
                      <a:pt x="252041" y="270361"/>
                    </a:cubicBezTo>
                    <a:cubicBezTo>
                      <a:pt x="247731" y="285491"/>
                      <a:pt x="256462" y="301258"/>
                      <a:pt x="271572" y="305635"/>
                    </a:cubicBezTo>
                    <a:lnTo>
                      <a:pt x="2774037" y="1018412"/>
                    </a:lnTo>
                    <a:cubicBezTo>
                      <a:pt x="2789186" y="1022653"/>
                      <a:pt x="2804915" y="1013852"/>
                      <a:pt x="2809224" y="998722"/>
                    </a:cubicBezTo>
                    <a:cubicBezTo>
                      <a:pt x="2813534" y="983592"/>
                      <a:pt x="2804803" y="967825"/>
                      <a:pt x="2789692" y="963447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5976762" y="1156203"/>
                <a:ext cx="2813665" cy="3161016"/>
              </a:xfrm>
              <a:custGeom>
                <a:avLst/>
                <a:gdLst/>
                <a:ahLst/>
                <a:cxnLst/>
                <a:rect l="l" t="t" r="r" b="b"/>
                <a:pathLst>
                  <a:path w="2813665" h="3161016">
                    <a:moveTo>
                      <a:pt x="558800" y="2882862"/>
                    </a:moveTo>
                    <a:cubicBezTo>
                      <a:pt x="558112" y="2729042"/>
                      <a:pt x="433222" y="2604709"/>
                      <a:pt x="279400" y="2604709"/>
                    </a:cubicBezTo>
                    <a:cubicBezTo>
                      <a:pt x="125578" y="2604709"/>
                      <a:pt x="687" y="2729042"/>
                      <a:pt x="0" y="2882862"/>
                    </a:cubicBezTo>
                    <a:cubicBezTo>
                      <a:pt x="687" y="3036683"/>
                      <a:pt x="125578" y="3161016"/>
                      <a:pt x="279400" y="3161016"/>
                    </a:cubicBezTo>
                    <a:cubicBezTo>
                      <a:pt x="433222" y="3161016"/>
                      <a:pt x="558112" y="3036683"/>
                      <a:pt x="558800" y="2882862"/>
                    </a:cubicBezTo>
                    <a:close/>
                    <a:moveTo>
                      <a:pt x="257924" y="2864013"/>
                    </a:moveTo>
                    <a:cubicBezTo>
                      <a:pt x="247599" y="2875883"/>
                      <a:pt x="248811" y="2893865"/>
                      <a:pt x="260634" y="2904243"/>
                    </a:cubicBezTo>
                    <a:cubicBezTo>
                      <a:pt x="272458" y="2914621"/>
                      <a:pt x="290445" y="2913489"/>
                      <a:pt x="300876" y="2901712"/>
                    </a:cubicBezTo>
                    <a:lnTo>
                      <a:pt x="2803340" y="50607"/>
                    </a:lnTo>
                    <a:cubicBezTo>
                      <a:pt x="2813665" y="38738"/>
                      <a:pt x="2812453" y="20755"/>
                      <a:pt x="2800630" y="10378"/>
                    </a:cubicBezTo>
                    <a:cubicBezTo>
                      <a:pt x="2788807" y="0"/>
                      <a:pt x="2770819" y="1131"/>
                      <a:pt x="2760388" y="12908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8479227" y="672215"/>
                <a:ext cx="3061264" cy="793899"/>
              </a:xfrm>
              <a:custGeom>
                <a:avLst/>
                <a:gdLst/>
                <a:ahLst/>
                <a:cxnLst/>
                <a:rect l="l" t="t" r="r" b="b"/>
                <a:pathLst>
                  <a:path w="3061264" h="793899">
                    <a:moveTo>
                      <a:pt x="558800" y="515745"/>
                    </a:moveTo>
                    <a:cubicBezTo>
                      <a:pt x="558112" y="361925"/>
                      <a:pt x="433222" y="237592"/>
                      <a:pt x="279400" y="237592"/>
                    </a:cubicBezTo>
                    <a:cubicBezTo>
                      <a:pt x="125577" y="237592"/>
                      <a:pt x="687" y="361925"/>
                      <a:pt x="0" y="515745"/>
                    </a:cubicBezTo>
                    <a:cubicBezTo>
                      <a:pt x="687" y="669566"/>
                      <a:pt x="125577" y="793899"/>
                      <a:pt x="279400" y="793899"/>
                    </a:cubicBezTo>
                    <a:cubicBezTo>
                      <a:pt x="433222" y="793899"/>
                      <a:pt x="558112" y="669566"/>
                      <a:pt x="558800" y="515745"/>
                    </a:cubicBezTo>
                    <a:close/>
                    <a:moveTo>
                      <a:pt x="276698" y="487298"/>
                    </a:moveTo>
                    <a:cubicBezTo>
                      <a:pt x="261043" y="488856"/>
                      <a:pt x="249592" y="502773"/>
                      <a:pt x="251079" y="518434"/>
                    </a:cubicBezTo>
                    <a:cubicBezTo>
                      <a:pt x="252566" y="534096"/>
                      <a:pt x="266432" y="545610"/>
                      <a:pt x="282100" y="544193"/>
                    </a:cubicBezTo>
                    <a:lnTo>
                      <a:pt x="2784565" y="306600"/>
                    </a:lnTo>
                    <a:cubicBezTo>
                      <a:pt x="2800219" y="305044"/>
                      <a:pt x="2811671" y="291126"/>
                      <a:pt x="2810184" y="275465"/>
                    </a:cubicBezTo>
                    <a:cubicBezTo>
                      <a:pt x="2808697" y="259803"/>
                      <a:pt x="2794831" y="248290"/>
                      <a:pt x="2779163" y="249706"/>
                    </a:cubicBezTo>
                    <a:close/>
                    <a:moveTo>
                      <a:pt x="3061264" y="278153"/>
                    </a:moveTo>
                    <a:cubicBezTo>
                      <a:pt x="3060576" y="124333"/>
                      <a:pt x="2935686" y="0"/>
                      <a:pt x="2781864" y="0"/>
                    </a:cubicBezTo>
                    <a:cubicBezTo>
                      <a:pt x="2628042" y="0"/>
                      <a:pt x="2503151" y="124333"/>
                      <a:pt x="2502464" y="278153"/>
                    </a:cubicBezTo>
                    <a:cubicBezTo>
                      <a:pt x="2503151" y="431974"/>
                      <a:pt x="2628042" y="556307"/>
                      <a:pt x="2781864" y="556307"/>
                    </a:cubicBezTo>
                    <a:cubicBezTo>
                      <a:pt x="2935686" y="556307"/>
                      <a:pt x="3060576" y="431974"/>
                      <a:pt x="3061264" y="278153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" name="TextBox 35"/>
          <p:cNvSpPr txBox="1"/>
          <p:nvPr/>
        </p:nvSpPr>
        <p:spPr>
          <a:xfrm>
            <a:off x="697726" y="3646656"/>
            <a:ext cx="9110423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FFFF"/>
                </a:solidFill>
                <a:latin typeface="Canva Sans Bold"/>
              </a:rPr>
              <a:t>Risks and Consequences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16072" y="2682725"/>
            <a:ext cx="7635770" cy="108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Norwester"/>
              </a:rPr>
              <a:t>Financial  Impacts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19034" y="3278360"/>
            <a:ext cx="3474003" cy="1349345"/>
            <a:chOff x="0" y="0"/>
            <a:chExt cx="914964" cy="3553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964" cy="355383"/>
            </a:xfrm>
            <a:custGeom>
              <a:avLst/>
              <a:gdLst/>
              <a:ahLst/>
              <a:cxnLst/>
              <a:rect l="l" t="t" r="r" b="b"/>
              <a:pathLst>
                <a:path w="914964" h="355383">
                  <a:moveTo>
                    <a:pt x="0" y="0"/>
                  </a:moveTo>
                  <a:lnTo>
                    <a:pt x="914964" y="0"/>
                  </a:lnTo>
                  <a:lnTo>
                    <a:pt x="914964" y="355383"/>
                  </a:lnTo>
                  <a:lnTo>
                    <a:pt x="0" y="35538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914964" cy="42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04"/>
                </a:lnSpc>
                <a:spcBef>
                  <a:spcPct val="0"/>
                </a:spcBef>
              </a:pPr>
              <a:r>
                <a:rPr lang="en-US" sz="3481" spc="34">
                  <a:solidFill>
                    <a:srgbClr val="FFFFFF"/>
                  </a:solidFill>
                  <a:latin typeface="DM Sans Bold"/>
                </a:rPr>
                <a:t>Segmentation and Isolation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53095" y="480234"/>
            <a:ext cx="14579625" cy="216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9"/>
              </a:lnSpc>
            </a:pPr>
            <a:r>
              <a:rPr lang="en-US" sz="6347" spc="336">
                <a:solidFill>
                  <a:srgbClr val="231F20"/>
                </a:solidFill>
                <a:latin typeface="Oswald Bold"/>
              </a:rPr>
              <a:t>INNOVATIVE APPROACHES TO INDUSTRY CHALLENGES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629283" y="3593460"/>
            <a:ext cx="3474003" cy="719145"/>
            <a:chOff x="0" y="0"/>
            <a:chExt cx="914964" cy="1894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964" cy="189405"/>
            </a:xfrm>
            <a:custGeom>
              <a:avLst/>
              <a:gdLst/>
              <a:ahLst/>
              <a:cxnLst/>
              <a:rect l="l" t="t" r="r" b="b"/>
              <a:pathLst>
                <a:path w="914964" h="189405">
                  <a:moveTo>
                    <a:pt x="0" y="0"/>
                  </a:moveTo>
                  <a:lnTo>
                    <a:pt x="914964" y="0"/>
                  </a:lnTo>
                  <a:lnTo>
                    <a:pt x="914964" y="189405"/>
                  </a:lnTo>
                  <a:lnTo>
                    <a:pt x="0" y="18940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14964" cy="246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666"/>
                </a:lnSpc>
                <a:spcBef>
                  <a:spcPct val="0"/>
                </a:spcBef>
              </a:pPr>
              <a:r>
                <a:rPr lang="en-US" sz="3381" spc="33">
                  <a:solidFill>
                    <a:srgbClr val="FFFFFF"/>
                  </a:solidFill>
                  <a:latin typeface="DM Sans Bold"/>
                </a:rPr>
                <a:t>Secure Boot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58717" y="3278360"/>
            <a:ext cx="3474003" cy="1230396"/>
            <a:chOff x="0" y="0"/>
            <a:chExt cx="914964" cy="3240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964" cy="324055"/>
            </a:xfrm>
            <a:custGeom>
              <a:avLst/>
              <a:gdLst/>
              <a:ahLst/>
              <a:cxnLst/>
              <a:rect l="l" t="t" r="r" b="b"/>
              <a:pathLst>
                <a:path w="914964" h="324055">
                  <a:moveTo>
                    <a:pt x="0" y="0"/>
                  </a:moveTo>
                  <a:lnTo>
                    <a:pt x="914964" y="0"/>
                  </a:lnTo>
                  <a:lnTo>
                    <a:pt x="914964" y="324055"/>
                  </a:lnTo>
                  <a:lnTo>
                    <a:pt x="0" y="32405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14964" cy="38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90"/>
                </a:lnSpc>
                <a:spcBef>
                  <a:spcPct val="0"/>
                </a:spcBef>
              </a:pPr>
              <a:r>
                <a:rPr lang="en-US" sz="3181" spc="31">
                  <a:solidFill>
                    <a:srgbClr val="FFFFFF"/>
                  </a:solidFill>
                  <a:latin typeface="DM Sans Bold"/>
                </a:rPr>
                <a:t>Secure Software Updates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219034" y="6258763"/>
            <a:ext cx="3474003" cy="1270046"/>
            <a:chOff x="0" y="0"/>
            <a:chExt cx="914964" cy="3344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334498"/>
            </a:xfrm>
            <a:custGeom>
              <a:avLst/>
              <a:gdLst/>
              <a:ahLst/>
              <a:cxnLst/>
              <a:rect l="l" t="t" r="r" b="b"/>
              <a:pathLst>
                <a:path w="914964" h="334498">
                  <a:moveTo>
                    <a:pt x="0" y="0"/>
                  </a:moveTo>
                  <a:lnTo>
                    <a:pt x="914964" y="0"/>
                  </a:lnTo>
                  <a:lnTo>
                    <a:pt x="914964" y="334498"/>
                  </a:lnTo>
                  <a:lnTo>
                    <a:pt x="0" y="334498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391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528"/>
                </a:lnSpc>
                <a:spcBef>
                  <a:spcPct val="0"/>
                </a:spcBef>
              </a:pPr>
              <a:r>
                <a:rPr lang="en-US" sz="3281" spc="32">
                  <a:solidFill>
                    <a:srgbClr val="FFFFFF"/>
                  </a:solidFill>
                  <a:latin typeface="DM Sans Bold"/>
                </a:rPr>
                <a:t>Penetration Testing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06525" y="4754256"/>
            <a:ext cx="3474003" cy="746843"/>
            <a:chOff x="0" y="0"/>
            <a:chExt cx="914964" cy="1966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4964" cy="196699"/>
            </a:xfrm>
            <a:custGeom>
              <a:avLst/>
              <a:gdLst/>
              <a:ahLst/>
              <a:cxnLst/>
              <a:rect l="l" t="t" r="r" b="b"/>
              <a:pathLst>
                <a:path w="914964" h="196699">
                  <a:moveTo>
                    <a:pt x="0" y="0"/>
                  </a:moveTo>
                  <a:lnTo>
                    <a:pt x="914964" y="0"/>
                  </a:lnTo>
                  <a:lnTo>
                    <a:pt x="914964" y="196699"/>
                  </a:lnTo>
                  <a:lnTo>
                    <a:pt x="0" y="1966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914964" cy="253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666"/>
                </a:lnSpc>
                <a:spcBef>
                  <a:spcPct val="0"/>
                </a:spcBef>
              </a:pPr>
              <a:r>
                <a:rPr lang="en-US" sz="3381" spc="33">
                  <a:solidFill>
                    <a:srgbClr val="FFFFFF"/>
                  </a:solidFill>
                  <a:latin typeface="DM Sans Bold"/>
                </a:rPr>
                <a:t>Encryption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658717" y="5547892"/>
            <a:ext cx="3474003" cy="1782846"/>
            <a:chOff x="0" y="0"/>
            <a:chExt cx="914964" cy="46955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14964" cy="469556"/>
            </a:xfrm>
            <a:custGeom>
              <a:avLst/>
              <a:gdLst/>
              <a:ahLst/>
              <a:cxnLst/>
              <a:rect l="l" t="t" r="r" b="b"/>
              <a:pathLst>
                <a:path w="914964" h="469556">
                  <a:moveTo>
                    <a:pt x="0" y="0"/>
                  </a:moveTo>
                  <a:lnTo>
                    <a:pt x="914964" y="0"/>
                  </a:lnTo>
                  <a:lnTo>
                    <a:pt x="914964" y="469556"/>
                  </a:lnTo>
                  <a:lnTo>
                    <a:pt x="0" y="469556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914964" cy="526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90"/>
                </a:lnSpc>
                <a:spcBef>
                  <a:spcPct val="0"/>
                </a:spcBef>
              </a:pPr>
              <a:r>
                <a:rPr lang="en-US" sz="3181" spc="31">
                  <a:solidFill>
                    <a:srgbClr val="FFFFFF"/>
                  </a:solidFill>
                  <a:latin typeface="DM Sans Bold"/>
                </a:rPr>
                <a:t>Intrusion Detection System (IDS)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4937354" y="7785387"/>
            <a:ext cx="1383857" cy="1422657"/>
          </a:xfrm>
          <a:custGeom>
            <a:avLst/>
            <a:gdLst/>
            <a:ahLst/>
            <a:cxnLst/>
            <a:rect l="l" t="t" r="r" b="b"/>
            <a:pathLst>
              <a:path w="1383857" h="1422657">
                <a:moveTo>
                  <a:pt x="0" y="0"/>
                </a:moveTo>
                <a:lnTo>
                  <a:pt x="1383857" y="0"/>
                </a:lnTo>
                <a:lnTo>
                  <a:pt x="1383857" y="1422656"/>
                </a:lnTo>
                <a:lnTo>
                  <a:pt x="0" y="14226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8203359" y="6129749"/>
            <a:ext cx="1881281" cy="660800"/>
          </a:xfrm>
          <a:custGeom>
            <a:avLst/>
            <a:gdLst/>
            <a:ahLst/>
            <a:cxnLst/>
            <a:rect l="l" t="t" r="r" b="b"/>
            <a:pathLst>
              <a:path w="1881281" h="660800">
                <a:moveTo>
                  <a:pt x="0" y="0"/>
                </a:moveTo>
                <a:lnTo>
                  <a:pt x="1881282" y="0"/>
                </a:lnTo>
                <a:lnTo>
                  <a:pt x="1881282" y="660800"/>
                </a:lnTo>
                <a:lnTo>
                  <a:pt x="0" y="660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1968159" y="7739466"/>
            <a:ext cx="1351762" cy="1518834"/>
          </a:xfrm>
          <a:custGeom>
            <a:avLst/>
            <a:gdLst/>
            <a:ahLst/>
            <a:cxnLst/>
            <a:rect l="l" t="t" r="r" b="b"/>
            <a:pathLst>
              <a:path w="1351762" h="1518834">
                <a:moveTo>
                  <a:pt x="0" y="0"/>
                </a:moveTo>
                <a:lnTo>
                  <a:pt x="1351762" y="0"/>
                </a:lnTo>
                <a:lnTo>
                  <a:pt x="1351762" y="1518834"/>
                </a:lnTo>
                <a:lnTo>
                  <a:pt x="0" y="1518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295</Words>
  <Application>Microsoft Office PowerPoint</Application>
  <PresentationFormat>Custom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DM Sans Italics</vt:lpstr>
      <vt:lpstr>TAN Twinkle</vt:lpstr>
      <vt:lpstr>Canva Sans</vt:lpstr>
      <vt:lpstr>Norwester</vt:lpstr>
      <vt:lpstr>Oswald Bold</vt:lpstr>
      <vt:lpstr>Montserrat Light</vt:lpstr>
      <vt:lpstr>Open Sauce</vt:lpstr>
      <vt:lpstr>Inter</vt:lpstr>
      <vt:lpstr>DM Sans Bold</vt:lpstr>
      <vt:lpstr>DM Sans</vt:lpstr>
      <vt:lpstr>Canva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Today’s vehicles are connected various methods used by to compromise the security</dc:title>
  <cp:lastModifiedBy>DE SILVA K R K D it22151056</cp:lastModifiedBy>
  <cp:revision>1</cp:revision>
  <dcterms:created xsi:type="dcterms:W3CDTF">2006-08-16T00:00:00Z</dcterms:created>
  <dcterms:modified xsi:type="dcterms:W3CDTF">2024-01-15T07:10:36Z</dcterms:modified>
  <dc:identifier>DAFyCvh-Bzk</dc:identifier>
</cp:coreProperties>
</file>